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68" r:id="rId1"/>
    <p:sldMasterId id="2147483769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9144000" cy="5143500" type="screen16x9"/>
  <p:notesSz cx="6858000" cy="9144000"/>
  <p:embeddedFontLst>
    <p:embeddedFont>
      <p:font typeface="Amatic SC" panose="020B0604020202020204" charset="-79"/>
      <p:regular r:id="rId46"/>
      <p:bold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Inconsolata" panose="020B0604020202020204" charset="0"/>
      <p:regular r:id="rId52"/>
      <p:bold r:id="rId53"/>
    </p:embeddedFont>
    <p:embeddedFont>
      <p:font typeface="Roboto" panose="020B0604020202020204" charset="0"/>
      <p:regular r:id="rId54"/>
      <p:bold r:id="rId55"/>
      <p:italic r:id="rId56"/>
      <p:boldItalic r:id="rId57"/>
    </p:embeddedFont>
    <p:embeddedFont>
      <p:font typeface="Roboto Light" panose="020B0604020202020204" charset="0"/>
      <p:regular r:id="rId58"/>
      <p:bold r:id="rId59"/>
      <p:italic r:id="rId60"/>
      <p:boldItalic r:id="rId61"/>
    </p:embeddedFont>
    <p:embeddedFont>
      <p:font typeface="Roboto Medium" panose="020B0604020202020204" charset="0"/>
      <p:regular r:id="rId62"/>
      <p:bold r:id="rId63"/>
      <p:italic r:id="rId64"/>
      <p:boldItalic r:id="rId65"/>
    </p:embeddedFont>
    <p:embeddedFont>
      <p:font typeface="Roboto Thin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77847F-D25F-4BA1-8849-E451833712BD}">
  <a:tblStyle styleId="{CD77847F-D25F-4BA1-8849-E451833712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80360"/>
  </p:normalViewPr>
  <p:slideViewPr>
    <p:cSldViewPr snapToGrid="0">
      <p:cViewPr varScale="1">
        <p:scale>
          <a:sx n="221" d="100"/>
          <a:sy n="221" d="100"/>
        </p:scale>
        <p:origin x="1306" y="139"/>
      </p:cViewPr>
      <p:guideLst>
        <p:guide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6181e3f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6181e3f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181e3fc3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6181e3fc3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6181e3fc3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6181e3fc3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605fb1b5c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605fb1b5c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6181e3fc3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6181e3fc3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605fb1b5c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605fb1b5c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Shutterstock_46018207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shutterstock_107698130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181e3fc3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6181e3fc3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605fb1b5c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605fb1b5c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6181e3fc3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6181e3fc3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61885686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61885686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18856863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18856863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41c531a7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41c531a7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618856863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618856863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6181e3f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6181e3fc3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618856863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618856863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618856863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618856863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618856863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618856863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605fb1b5c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605fb1b5c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605fb1b5c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605fb1b5c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41c531a78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41c531a78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1-user-stories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6188568637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6188568637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618856863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6188568637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6181e3fc3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6181e3fc3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1c531a78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41c531a78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1c531a78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41c531a78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minutes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618856863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618856863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41c531a78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41c531a78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shutterstock_757928980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6188568637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6188568637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4c85ea18e0_0_20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g4c85ea18e0_0_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6188568637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6188568637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618856863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618856863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406a798aef_2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g406a798aef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6188568637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6188568637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6181e3fc3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6181e3fc3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188568637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188568637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06a798aef_2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g406a798ae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607e9e3f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607e9e3f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shutterstock_94248952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6181e3fc3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6181e3fc3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605fb1b5c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605fb1b5c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6181e3fc3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6181e3fc3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6181e3fc3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6181e3fc3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shutterstock_538046059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Time to Code">
  <p:cSld name="CUSTOM_5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6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Minimum_viable_produc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bout-issu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ject_managem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hyperlink" Target="https://en.wikipedia.org/wiki/Project_team" TargetMode="External"/><Relationship Id="rId4" Type="http://schemas.openxmlformats.org/officeDocument/2006/relationships/hyperlink" Target="https://en.wikipedia.org/wiki/Work_(project_management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tionary.com/browse/agi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hyperlink" Target="https://en.wikipedia.org/wiki/Agile_software_developm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Lesson 7.1</a:t>
            </a:r>
            <a:endParaRPr/>
          </a:p>
        </p:txBody>
      </p:sp>
      <p:sp>
        <p:nvSpPr>
          <p:cNvPr id="2072" name="Google Shape;2072;p12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3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Teams deliver value to their customers faster by working incrementally rather than working towards a big launch. </a:t>
            </a:r>
            <a:endParaRPr dirty="0"/>
          </a:p>
        </p:txBody>
      </p:sp>
      <p:sp>
        <p:nvSpPr>
          <p:cNvPr id="2155" name="Google Shape;2155;p13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Deliver Value</a:t>
            </a:r>
            <a:endParaRPr sz="1800" b="1"/>
          </a:p>
        </p:txBody>
      </p:sp>
      <p:sp>
        <p:nvSpPr>
          <p:cNvPr id="2156" name="Google Shape;2156;p13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Teams improve and respond to change by continuously evaluating project plans, requirements and user needs. </a:t>
            </a:r>
            <a:endParaRPr/>
          </a:p>
        </p:txBody>
      </p:sp>
      <p:sp>
        <p:nvSpPr>
          <p:cNvPr id="2157" name="Google Shape;2157;p13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Respond to Change </a:t>
            </a:r>
            <a:endParaRPr sz="18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34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iterative development?</a:t>
            </a:r>
            <a:endParaRPr/>
          </a:p>
        </p:txBody>
      </p:sp>
      <p:sp>
        <p:nvSpPr>
          <p:cNvPr id="2163" name="Google Shape;2163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4" name="Google Shape;2164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and Incremental Development</a:t>
            </a:r>
            <a:endParaRPr/>
          </a:p>
        </p:txBody>
      </p:sp>
      <p:sp>
        <p:nvSpPr>
          <p:cNvPr id="2170" name="Google Shape;2170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software is the primary measure of progress</a:t>
            </a:r>
            <a:endParaRPr/>
          </a:p>
        </p:txBody>
      </p:sp>
      <p:sp>
        <p:nvSpPr>
          <p:cNvPr id="2171" name="Google Shape;2171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2" name="Google Shape;217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2" y="1143751"/>
            <a:ext cx="6324575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36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MVP?</a:t>
            </a:r>
            <a:endParaRPr/>
          </a:p>
        </p:txBody>
      </p:sp>
      <p:sp>
        <p:nvSpPr>
          <p:cNvPr id="2178" name="Google Shape;2178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9" name="Google Shape;2179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50" y="1753675"/>
            <a:ext cx="4416051" cy="3107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186" name="Google Shape;2186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with just enough features to satisfy early customers and provide feedback for future product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Minimum Viable Product:                                     Product Vision:</a:t>
            </a:r>
            <a:endParaRPr b="1"/>
          </a:p>
        </p:txBody>
      </p:sp>
      <p:sp>
        <p:nvSpPr>
          <p:cNvPr id="2187" name="Google Shape;2187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/>
          </a:p>
        </p:txBody>
      </p:sp>
      <p:pic>
        <p:nvPicPr>
          <p:cNvPr id="2188" name="Google Shape;218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1459825"/>
            <a:ext cx="827450" cy="34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" y="2178600"/>
            <a:ext cx="3371401" cy="24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38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our MVP?</a:t>
            </a:r>
            <a:endParaRPr/>
          </a:p>
        </p:txBody>
      </p:sp>
      <p:sp>
        <p:nvSpPr>
          <p:cNvPr id="2195" name="Google Shape;2195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6" name="Google Shape;219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 Minimum Viable Product</a:t>
            </a:r>
            <a:endParaRPr/>
          </a:p>
        </p:txBody>
      </p:sp>
      <p:sp>
        <p:nvSpPr>
          <p:cNvPr id="2202" name="Google Shape;2202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Questions!</a:t>
            </a:r>
            <a:endParaRPr/>
          </a:p>
        </p:txBody>
      </p:sp>
      <p:sp>
        <p:nvSpPr>
          <p:cNvPr id="2203" name="Google Shape;2203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13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39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Who is your audience?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6" name="Google Shape;2206;p13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13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39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the problem that the product will address?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39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does the product solve that problem?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0" name="Google Shape;2210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40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2218" name="Google Shape;2218;p14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9" name="Google Shape;2219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25" name="Google Shape;2225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41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7" name="Google Shape;2227;p141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41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9" name="Google Shape;2229;p141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41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1" name="Google Shape;2231;p141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2" name="Google Shape;2232;p141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3" name="Google Shape;2233;p141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41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5" name="Google Shape;2235;p141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6" name="Google Shape;2236;p141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41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8" name="Google Shape;2238;p141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41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0" name="Google Shape;2240;p141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141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2" name="Google Shape;2242;p141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41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4" name="Google Shape;2244;p141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5" name="Google Shape;2245;p141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41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7" name="Google Shape;2247;p141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41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9" name="Google Shape;2249;p141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41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51" name="Google Shape;2251;p141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41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58" name="Google Shape;2258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142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0" name="Google Shape;2260;p142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142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2" name="Google Shape;2262;p142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42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142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142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6" name="Google Shape;2266;p142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142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8" name="Google Shape;2268;p142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9" name="Google Shape;2269;p142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42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1" name="Google Shape;2271;p142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42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3" name="Google Shape;2273;p142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42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5" name="Google Shape;2275;p142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42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42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8" name="Google Shape;2278;p142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42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0" name="Google Shape;2280;p142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42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142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142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4" name="Google Shape;2284;p142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42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5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project?</a:t>
            </a:r>
            <a:endParaRPr/>
          </a:p>
        </p:txBody>
      </p:sp>
      <p:sp>
        <p:nvSpPr>
          <p:cNvPr id="2079" name="Google Shape;2079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0" name="Google Shape;2080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91" name="Google Shape;2291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143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3" name="Google Shape;2293;p143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143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5" name="Google Shape;2295;p143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143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7" name="Google Shape;2297;p143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143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9" name="Google Shape;2299;p143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43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marketing analyst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1" name="Google Shape;2301;p143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2" name="Google Shape;2302;p143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43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4" name="Google Shape;2304;p143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43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143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143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8" name="Google Shape;2308;p143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143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WANT to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see referral traffic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43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1" name="Google Shape;2311;p143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43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3" name="Google Shape;2313;p143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143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5" name="Google Shape;2315;p143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6" name="Google Shape;2316;p143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7" name="Google Shape;2317;p143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143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THAT I can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convert more leads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44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acceptance criteria?</a:t>
            </a:r>
            <a:endParaRPr/>
          </a:p>
        </p:txBody>
      </p:sp>
      <p:sp>
        <p:nvSpPr>
          <p:cNvPr id="2324" name="Google Shape;2324;p1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5" name="Google Shape;2325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331" name="Google Shape;2331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45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3" name="Google Shape;2333;p145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145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5" name="Google Shape;2335;p145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145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GIVEN I am an authenticated user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145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145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9" name="Google Shape;2339;p145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145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1" name="Google Shape;2341;p145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145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WHEN I request a range of referral traffic  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3" name="Google Shape;2343;p145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145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7" name="Google Shape;2347;p145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145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THEN a chart is generated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9" name="Google Shape;2349;p145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355" name="Google Shape;2355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146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7" name="Google Shape;2357;p146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146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9" name="Google Shape;2359;p146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46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I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 am an authenticated user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1" name="Google Shape;2361;p146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146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3" name="Google Shape;2363;p146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146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5" name="Google Shape;2365;p146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46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WHEN I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request a range of referral traffic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7" name="Google Shape;2367;p146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8" name="Google Shape;2368;p146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9" name="Google Shape;2369;p146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46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71" name="Google Shape;2371;p146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46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a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chart is generated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3" name="Google Shape;2373;p146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Issue?</a:t>
            </a:r>
            <a:endParaRPr/>
          </a:p>
        </p:txBody>
      </p:sp>
      <p:sp>
        <p:nvSpPr>
          <p:cNvPr id="2379" name="Google Shape;2379;p14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0" name="Google Shape;2380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386" name="Google Shape;2386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issues to track ideas, enhancements, tasks, or bugs for work on GitHub.</a:t>
            </a:r>
            <a:endParaRPr/>
          </a:p>
        </p:txBody>
      </p:sp>
      <p:sp>
        <p:nvSpPr>
          <p:cNvPr id="2387" name="Google Shape;2387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help.github.com</a:t>
            </a:r>
            <a:endParaRPr/>
          </a:p>
        </p:txBody>
      </p:sp>
      <p:pic>
        <p:nvPicPr>
          <p:cNvPr id="2388" name="Google Shape;238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92" y="1193175"/>
            <a:ext cx="5931617" cy="357107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4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5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3000" b="1" dirty="0">
                <a:solidFill>
                  <a:schemeClr val="dk1"/>
                </a:solidFill>
              </a:rPr>
              <a:t>Student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1-user-stories</a:t>
            </a: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help provide context for a development team and their efforts moving forward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52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kanban?</a:t>
            </a:r>
            <a:endParaRPr/>
          </a:p>
        </p:txBody>
      </p:sp>
      <p:sp>
        <p:nvSpPr>
          <p:cNvPr id="2431" name="Google Shape;2431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2" name="Google Shape;2432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sp>
        <p:nvSpPr>
          <p:cNvPr id="2438" name="Google Shape;2438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is a project management tool that visualizes work through cards representing User Stories or Issues.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their simplest form, Kanban boards are broken into three columns:</a:t>
            </a:r>
            <a:endParaRPr/>
          </a:p>
        </p:txBody>
      </p:sp>
      <p:graphicFrame>
        <p:nvGraphicFramePr>
          <p:cNvPr id="2440" name="Google Shape;2440;p153"/>
          <p:cNvGraphicFramePr/>
          <p:nvPr/>
        </p:nvGraphicFramePr>
        <p:xfrm>
          <a:off x="485075" y="1939225"/>
          <a:ext cx="8310600" cy="2243045"/>
        </p:xfrm>
        <a:graphic>
          <a:graphicData uri="http://schemas.openxmlformats.org/drawingml/2006/table">
            <a:tbl>
              <a:tblPr>
                <a:noFill/>
                <a:tableStyleId>{CD77847F-D25F-4BA1-8849-E451833712BD}</a:tableStyleId>
              </a:tblPr>
              <a:tblGrid>
                <a:gridCol w="277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Do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Progress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Done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41" name="Google Shape;244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2770025"/>
            <a:ext cx="984301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17679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53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1238675" y="32387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4870950" y="2675550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38461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53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7555250" y="26755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75" y="2675550"/>
            <a:ext cx="984301" cy="9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/>
          <p:nvPr/>
        </p:nvSpPr>
        <p:spPr>
          <a:xfrm>
            <a:off x="465575" y="4333575"/>
            <a:ext cx="8349600" cy="4266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Cards begin in the To Do column and are moved from left to right as work is started and completed.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26"/>
          <p:cNvSpPr txBox="1">
            <a:spLocks noGrp="1"/>
          </p:cNvSpPr>
          <p:nvPr>
            <p:ph type="title"/>
          </p:nvPr>
        </p:nvSpPr>
        <p:spPr>
          <a:xfrm>
            <a:off x="1858275" y="1495650"/>
            <a:ext cx="6666000" cy="29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Roboto"/>
                <a:ea typeface="Roboto"/>
                <a:cs typeface="Roboto"/>
                <a:sym typeface="Roboto"/>
              </a:rPr>
              <a:t>Project: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Any undertaking, carried out individually or collaboratively and possibly involving research or design, that is carefully planned (usually by a project team) to achieve a particular aim.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6" name="Google Shape;2086;p1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7" name="Google Shape;208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1621500"/>
            <a:ext cx="783949" cy="1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5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5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lvl="0"/>
            <a:r>
              <a:rPr lang="en" sz="3000" b="1" dirty="0">
                <a:solidFill>
                  <a:schemeClr val="dk1"/>
                </a:solidFill>
              </a:rPr>
              <a:t>Student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2-github-projects</a:t>
            </a: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Kanban boards help developers visualize work and keep track of the status of issues.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5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daily scrum?</a:t>
            </a:r>
            <a:endParaRPr/>
          </a:p>
        </p:txBody>
      </p:sp>
      <p:sp>
        <p:nvSpPr>
          <p:cNvPr id="2494" name="Google Shape;2494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5" name="Google Shape;2495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 Meetings</a:t>
            </a:r>
            <a:endParaRPr/>
          </a:p>
        </p:txBody>
      </p:sp>
      <p:sp>
        <p:nvSpPr>
          <p:cNvPr id="2501" name="Google Shape;2501;p1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2" name="Google Shape;250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329" y="1513850"/>
            <a:ext cx="4908341" cy="33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58"/>
          <p:cNvSpPr/>
          <p:nvPr/>
        </p:nvSpPr>
        <p:spPr>
          <a:xfrm>
            <a:off x="1352549" y="780625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4" name="Google Shape;2504;p158"/>
          <p:cNvGrpSpPr/>
          <p:nvPr/>
        </p:nvGrpSpPr>
        <p:grpSpPr>
          <a:xfrm>
            <a:off x="457200" y="780625"/>
            <a:ext cx="776900" cy="486300"/>
            <a:chOff x="457200" y="1466425"/>
            <a:chExt cx="776900" cy="486300"/>
          </a:xfrm>
        </p:grpSpPr>
        <p:sp>
          <p:nvSpPr>
            <p:cNvPr id="2505" name="Google Shape;2505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6" name="Google Shape;2506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7" name="Google Shape;2507;p158"/>
          <p:cNvSpPr txBox="1">
            <a:spLocks noGrp="1"/>
          </p:cNvSpPr>
          <p:nvPr>
            <p:ph type="subTitle" idx="1"/>
          </p:nvPr>
        </p:nvSpPr>
        <p:spPr>
          <a:xfrm>
            <a:off x="-12150" y="817450"/>
            <a:ext cx="543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accomplished?</a:t>
            </a:r>
            <a:endParaRPr/>
          </a:p>
        </p:txBody>
      </p:sp>
      <p:sp>
        <p:nvSpPr>
          <p:cNvPr id="2508" name="Google Shape;2508;p158"/>
          <p:cNvSpPr/>
          <p:nvPr/>
        </p:nvSpPr>
        <p:spPr>
          <a:xfrm>
            <a:off x="1352549" y="1371700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158"/>
          <p:cNvGrpSpPr/>
          <p:nvPr/>
        </p:nvGrpSpPr>
        <p:grpSpPr>
          <a:xfrm>
            <a:off x="457200" y="1371700"/>
            <a:ext cx="776900" cy="486300"/>
            <a:chOff x="457200" y="1466425"/>
            <a:chExt cx="776900" cy="486300"/>
          </a:xfrm>
        </p:grpSpPr>
        <p:sp>
          <p:nvSpPr>
            <p:cNvPr id="2510" name="Google Shape;2510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1" name="Google Shape;2511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2" name="Google Shape;2512;p158"/>
          <p:cNvSpPr/>
          <p:nvPr/>
        </p:nvSpPr>
        <p:spPr>
          <a:xfrm>
            <a:off x="1352549" y="1962775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3" name="Google Shape;2513;p158"/>
          <p:cNvGrpSpPr/>
          <p:nvPr/>
        </p:nvGrpSpPr>
        <p:grpSpPr>
          <a:xfrm>
            <a:off x="457200" y="1962775"/>
            <a:ext cx="776900" cy="486300"/>
            <a:chOff x="457200" y="1466425"/>
            <a:chExt cx="776900" cy="486300"/>
          </a:xfrm>
        </p:grpSpPr>
        <p:sp>
          <p:nvSpPr>
            <p:cNvPr id="2514" name="Google Shape;2514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5" name="Google Shape;2515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6" name="Google Shape;2516;p158"/>
          <p:cNvSpPr txBox="1">
            <a:spLocks noGrp="1"/>
          </p:cNvSpPr>
          <p:nvPr>
            <p:ph type="subTitle" idx="2"/>
          </p:nvPr>
        </p:nvSpPr>
        <p:spPr>
          <a:xfrm>
            <a:off x="-12075" y="1391650"/>
            <a:ext cx="5519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What are your goals?</a:t>
            </a:r>
            <a:endParaRPr sz="1800" dirty="0"/>
          </a:p>
        </p:txBody>
      </p:sp>
      <p:sp>
        <p:nvSpPr>
          <p:cNvPr id="2517" name="Google Shape;2517;p158"/>
          <p:cNvSpPr txBox="1">
            <a:spLocks noGrp="1"/>
          </p:cNvSpPr>
          <p:nvPr>
            <p:ph type="subTitle" idx="3"/>
          </p:nvPr>
        </p:nvSpPr>
        <p:spPr>
          <a:xfrm>
            <a:off x="-12075" y="1982725"/>
            <a:ext cx="5967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Are there any obstacles to achieving your goals?</a:t>
            </a:r>
            <a:endParaRPr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523" name="Google Shape;2523;p1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24" name="Google Shape;2524;p159"/>
          <p:cNvGraphicFramePr/>
          <p:nvPr/>
        </p:nvGraphicFramePr>
        <p:xfrm>
          <a:off x="485075" y="729325"/>
          <a:ext cx="8281450" cy="3979457"/>
        </p:xfrm>
        <a:graphic>
          <a:graphicData uri="http://schemas.openxmlformats.org/drawingml/2006/table">
            <a:tbl>
              <a:tblPr>
                <a:noFill/>
                <a:tableStyleId>{CD77847F-D25F-4BA1-8849-E451833712BD}</a:tableStyleId>
              </a:tblPr>
              <a:tblGrid>
                <a:gridCol w="414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 into groups.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a user story.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wireframe.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user flow diagram.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Submit project proposal for approval.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Dive in to project development.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4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5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24292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6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Prepare for presentations.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presentations!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525" name="Google Shape;25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350" y="4108400"/>
            <a:ext cx="575275" cy="6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0" name="Google Shape;253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-14"/>
            <a:ext cx="9144000" cy="514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Professional</a:t>
            </a:r>
            <a:endParaRPr/>
          </a:p>
        </p:txBody>
      </p:sp>
      <p:sp>
        <p:nvSpPr>
          <p:cNvPr id="2532" name="Google Shape;2532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are portfolio pieces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Use Project Week as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 opportunity to push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yourself and prove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you know.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33" name="Google Shape;2533;p160"/>
          <p:cNvCxnSpPr/>
          <p:nvPr/>
        </p:nvCxnSpPr>
        <p:spPr>
          <a:xfrm>
            <a:off x="274375" y="640080"/>
            <a:ext cx="671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Requirements</a:t>
            </a:r>
            <a:endParaRPr/>
          </a:p>
        </p:txBody>
      </p:sp>
      <p:sp>
        <p:nvSpPr>
          <p:cNvPr id="2539" name="Google Shape;2539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16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be deployed to GitHub Pages</a:t>
            </a:r>
            <a:endParaRPr/>
          </a:p>
        </p:txBody>
      </p:sp>
      <p:sp>
        <p:nvSpPr>
          <p:cNvPr id="2542" name="Google Shape;2542;p16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Must be interactive (i.e: accept and respond to user input)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16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meet good quality coding standards (indentation, scoping, naming, etc.)</a:t>
            </a:r>
            <a:endParaRPr/>
          </a:p>
        </p:txBody>
      </p:sp>
      <p:sp>
        <p:nvSpPr>
          <p:cNvPr id="2544" name="Google Shape;2544;p16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NOT use alerts, confirms, or prompts (look into </a:t>
            </a:r>
            <a:r>
              <a:rPr lang="en" i="1">
                <a:solidFill>
                  <a:schemeClr val="dk1"/>
                </a:solidFill>
              </a:rPr>
              <a:t>modals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2545" name="Google Shape;2545;p161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at least one new third-party API</a:t>
            </a:r>
            <a:endParaRPr/>
          </a:p>
        </p:txBody>
      </p:sp>
      <p:sp>
        <p:nvSpPr>
          <p:cNvPr id="2546" name="Google Shape;2546;p161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have a polished, mobile-first UI</a:t>
            </a:r>
            <a:endParaRPr/>
          </a:p>
        </p:txBody>
      </p:sp>
      <p:sp>
        <p:nvSpPr>
          <p:cNvPr id="2547" name="Google Shape;2547;p161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at least two server-side APIs</a:t>
            </a:r>
            <a:endParaRPr/>
          </a:p>
        </p:txBody>
      </p:sp>
      <p:sp>
        <p:nvSpPr>
          <p:cNvPr id="2548" name="Google Shape;2548;p161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 CSS framework </a:t>
            </a:r>
            <a:r>
              <a:rPr lang="en" i="1">
                <a:solidFill>
                  <a:schemeClr val="dk1"/>
                </a:solidFill>
              </a:rPr>
              <a:t>other than</a:t>
            </a:r>
            <a:r>
              <a:rPr lang="en">
                <a:solidFill>
                  <a:schemeClr val="dk1"/>
                </a:solidFill>
              </a:rPr>
              <a:t> Bootstrap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2554" name="Google Shape;2554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will be responsible for preparing a formal, 10-minute presentation that covers the following: </a:t>
            </a:r>
            <a:endParaRPr sz="1400"/>
          </a:p>
        </p:txBody>
      </p:sp>
      <p:sp>
        <p:nvSpPr>
          <p:cNvPr id="2555" name="Google Shape;2555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16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Concept: </a:t>
            </a:r>
            <a:r>
              <a:rPr lang="en" sz="1500"/>
              <a:t>What is your user story? What was your motivation for development?</a:t>
            </a:r>
            <a:endParaRPr sz="1500"/>
          </a:p>
        </p:txBody>
      </p:sp>
      <p:sp>
        <p:nvSpPr>
          <p:cNvPr id="2557" name="Google Shape;2557;p16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Elevator pitch: </a:t>
            </a:r>
            <a:r>
              <a:rPr lang="en" sz="1500" dirty="0"/>
              <a:t>a one minute description of your application</a:t>
            </a:r>
            <a:endParaRPr sz="1500" dirty="0"/>
          </a:p>
        </p:txBody>
      </p:sp>
      <p:sp>
        <p:nvSpPr>
          <p:cNvPr id="2558" name="Google Shape;2558;p16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Process: </a:t>
            </a:r>
            <a:r>
              <a:rPr lang="en" sz="1500"/>
              <a:t>What were the technologies used? How were tasks and roles broken down and assigned? What challenges did you encounter? What were your successes?</a:t>
            </a:r>
            <a:endParaRPr sz="1500"/>
          </a:p>
        </p:txBody>
      </p:sp>
      <p:sp>
        <p:nvSpPr>
          <p:cNvPr id="2559" name="Google Shape;2559;p16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Demo: </a:t>
            </a:r>
            <a:r>
              <a:rPr lang="en" sz="1500"/>
              <a:t>Show your stuff!</a:t>
            </a:r>
            <a:endParaRPr sz="1500"/>
          </a:p>
        </p:txBody>
      </p:sp>
      <p:sp>
        <p:nvSpPr>
          <p:cNvPr id="2560" name="Google Shape;2560;p16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Directions for Future Development</a:t>
            </a:r>
            <a:endParaRPr sz="1500"/>
          </a:p>
        </p:txBody>
      </p:sp>
      <p:sp>
        <p:nvSpPr>
          <p:cNvPr id="2561" name="Google Shape;2561;p16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Links to to the deployed application and the GitHub repository</a:t>
            </a:r>
            <a:endParaRPr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Metrics</a:t>
            </a:r>
            <a:endParaRPr/>
          </a:p>
        </p:txBody>
      </p:sp>
      <p:sp>
        <p:nvSpPr>
          <p:cNvPr id="2567" name="Google Shape;2567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2568" name="Google Shape;2568;p16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2569" name="Google Shape;2569;p16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2570" name="Google Shape;2570;p16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2571" name="Google Shape;2571;p16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2572" name="Google Shape;2572;p16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 Suggestions</a:t>
            </a:r>
            <a:endParaRPr/>
          </a:p>
        </p:txBody>
      </p:sp>
      <p:sp>
        <p:nvSpPr>
          <p:cNvPr id="2578" name="Google Shape;2578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Stick to APIs that do all of the following:</a:t>
            </a:r>
            <a:endParaRPr/>
          </a:p>
        </p:txBody>
      </p:sp>
      <p:sp>
        <p:nvSpPr>
          <p:cNvPr id="2579" name="Google Shape;2579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6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Allow cross-origin resource sharing (CORS)</a:t>
            </a:r>
            <a:endParaRPr/>
          </a:p>
        </p:txBody>
      </p:sp>
      <p:sp>
        <p:nvSpPr>
          <p:cNvPr id="2581" name="Google Shape;2581;p1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 simple or no authentication</a:t>
            </a:r>
            <a:endParaRPr/>
          </a:p>
        </p:txBody>
      </p:sp>
      <p:sp>
        <p:nvSpPr>
          <p:cNvPr id="2582" name="Google Shape;2582;p16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Return a JSON response</a:t>
            </a:r>
            <a:endParaRPr/>
          </a:p>
        </p:txBody>
      </p:sp>
      <p:sp>
        <p:nvSpPr>
          <p:cNvPr id="2583" name="Google Shape;2583;p16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Are well documented</a:t>
            </a:r>
            <a:endParaRPr/>
          </a:p>
        </p:txBody>
      </p:sp>
      <p:sp>
        <p:nvSpPr>
          <p:cNvPr id="2584" name="Google Shape;2584;p1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a list of free APIs 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carefully plan a project?</a:t>
            </a:r>
            <a:endParaRPr/>
          </a:p>
        </p:txBody>
      </p:sp>
      <p:sp>
        <p:nvSpPr>
          <p:cNvPr id="2093" name="Google Shape;2093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4" name="Google Shape;2094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Project Checklist</a:t>
            </a:r>
            <a:endParaRPr/>
          </a:p>
        </p:txBody>
      </p:sp>
      <p:sp>
        <p:nvSpPr>
          <p:cNvPr id="2590" name="Google Shape;2590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short (1 page) proposal that contains the following: </a:t>
            </a:r>
            <a:endParaRPr/>
          </a:p>
        </p:txBody>
      </p:sp>
      <p:sp>
        <p:nvSpPr>
          <p:cNvPr id="2591" name="Google Shape;2591;p1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6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Project title </a:t>
            </a:r>
            <a:endParaRPr sz="2000" dirty="0"/>
          </a:p>
        </p:txBody>
      </p:sp>
      <p:sp>
        <p:nvSpPr>
          <p:cNvPr id="2593" name="Google Shape;2593;p16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Project description</a:t>
            </a:r>
            <a:endParaRPr sz="2000"/>
          </a:p>
        </p:txBody>
      </p:sp>
      <p:sp>
        <p:nvSpPr>
          <p:cNvPr id="2594" name="Google Shape;2594;p16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User story</a:t>
            </a:r>
            <a:endParaRPr sz="2000"/>
          </a:p>
        </p:txBody>
      </p:sp>
      <p:sp>
        <p:nvSpPr>
          <p:cNvPr id="2595" name="Google Shape;2595;p16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Wireframe or sketch of the design</a:t>
            </a:r>
            <a:endParaRPr sz="2000"/>
          </a:p>
        </p:txBody>
      </p:sp>
      <p:sp>
        <p:nvSpPr>
          <p:cNvPr id="2596" name="Google Shape;2596;p16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APIs to be used</a:t>
            </a:r>
            <a:endParaRPr sz="2000"/>
          </a:p>
        </p:txBody>
      </p:sp>
      <p:sp>
        <p:nvSpPr>
          <p:cNvPr id="2597" name="Google Shape;2597;p16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Rough breakdown of tasks</a:t>
            </a:r>
            <a:endParaRPr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55C5-8274-44D4-AB1D-22849512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5149C-A41C-44E7-9724-6A3FB8CBC26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666597"/>
            <a:ext cx="9144000" cy="4240107"/>
          </a:xfrm>
        </p:spPr>
        <p:txBody>
          <a:bodyPr numCol="2"/>
          <a:lstStyle/>
          <a:p>
            <a:r>
              <a:rPr lang="en-US" sz="2400" dirty="0"/>
              <a:t>Group 1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2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3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4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5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6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7</a:t>
            </a:r>
          </a:p>
          <a:p>
            <a:pPr lvl="1"/>
            <a:r>
              <a:rPr lang="en-US" sz="2400" dirty="0"/>
              <a:t>X, Y, Z</a:t>
            </a:r>
          </a:p>
          <a:p>
            <a:r>
              <a:rPr lang="en-US" sz="2400" dirty="0"/>
              <a:t>Group 8</a:t>
            </a:r>
          </a:p>
          <a:p>
            <a:pPr lvl="1"/>
            <a:r>
              <a:rPr lang="en-US" sz="2400" dirty="0"/>
              <a:t>X, Y, Z</a:t>
            </a:r>
          </a:p>
        </p:txBody>
      </p:sp>
    </p:spTree>
    <p:extLst>
      <p:ext uri="{BB962C8B-B14F-4D97-AF65-F5344CB8AC3E}">
        <p14:creationId xmlns:p14="http://schemas.microsoft.com/office/powerpoint/2010/main" val="299028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2100" name="Google Shape;2100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</a:t>
            </a:r>
            <a:endParaRPr/>
          </a:p>
        </p:txBody>
      </p:sp>
      <p:sp>
        <p:nvSpPr>
          <p:cNvPr id="2101" name="Google Shape;2101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63400" cy="3862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practice of initiating, planning, executing, controlling, and closing the 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work</a:t>
            </a:r>
            <a:r>
              <a:rPr lang="en" sz="2000" dirty="0"/>
              <a:t> of a </a:t>
            </a:r>
            <a:r>
              <a:rPr lang="en" sz="2000" u="sng" dirty="0">
                <a:solidFill>
                  <a:schemeClr val="hlink"/>
                </a:solidFill>
                <a:hlinkClick r:id="rId5"/>
              </a:rPr>
              <a:t>team</a:t>
            </a:r>
            <a:r>
              <a:rPr lang="en" sz="2000" dirty="0"/>
              <a:t> to achieve specific goals and meet specific success criteria at the specified time.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The primary challenge of project management is to achieve all of the project goals within the given constraints.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2102" name="Google Shape;2102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50" y="302925"/>
            <a:ext cx="4845074" cy="48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29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definition of </a:t>
            </a:r>
            <a:r>
              <a:rPr lang="en" i="1"/>
              <a:t>agile</a:t>
            </a:r>
            <a:r>
              <a:rPr lang="en"/>
              <a:t>?</a:t>
            </a:r>
            <a:endParaRPr/>
          </a:p>
        </p:txBody>
      </p:sp>
      <p:sp>
        <p:nvSpPr>
          <p:cNvPr id="2108" name="Google Shape;2108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9" name="Google Shape;210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[ aj-uhl, -ahyl 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5" name="Google Shape;2115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dictionary.com</a:t>
            </a:r>
            <a:endParaRPr/>
          </a:p>
        </p:txBody>
      </p:sp>
      <p:sp>
        <p:nvSpPr>
          <p:cNvPr id="2117" name="Google Shape;2117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19" name="Google Shape;2119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0" name="Google Shape;2120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22" name="Google Shape;2122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3" name="Google Shape;2123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25" name="Google Shape;212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6" name="Google Shape;2126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7" name="Google Shape;2127;p130"/>
          <p:cNvSpPr txBox="1">
            <a:spLocks noGrp="1"/>
          </p:cNvSpPr>
          <p:nvPr>
            <p:ph type="subTitle" idx="1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and well-coordinated in movement; lithe: an agile leap.</a:t>
            </a:r>
            <a:endParaRPr dirty="0"/>
          </a:p>
        </p:txBody>
      </p:sp>
      <p:sp>
        <p:nvSpPr>
          <p:cNvPr id="2128" name="Google Shape;2128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130"/>
          <p:cNvSpPr txBox="1">
            <a:spLocks noGrp="1"/>
          </p:cNvSpPr>
          <p:nvPr>
            <p:ph type="subTitle" idx="2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Active; lively: an agile person.</a:t>
            </a:r>
            <a:endParaRPr sz="1800" dirty="0"/>
          </a:p>
        </p:txBody>
      </p:sp>
      <p:sp>
        <p:nvSpPr>
          <p:cNvPr id="2131" name="Google Shape;2131;p130"/>
          <p:cNvSpPr txBox="1">
            <a:spLocks noGrp="1"/>
          </p:cNvSpPr>
          <p:nvPr>
            <p:ph type="subTitle" idx="3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Marked by an ability to think quickly; mentally acute or aware: She's 95 and still very agile.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31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software development?</a:t>
            </a:r>
            <a:endParaRPr/>
          </a:p>
        </p:txBody>
      </p:sp>
      <p:sp>
        <p:nvSpPr>
          <p:cNvPr id="2137" name="Google Shape;2137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8" name="Google Shape;2138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software development is an iterative approach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software development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6" name="Google Shape;2146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95" y="1282225"/>
            <a:ext cx="7262410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1228</Words>
  <Application>Microsoft Office PowerPoint</Application>
  <PresentationFormat>On-screen Show (16:9)</PresentationFormat>
  <Paragraphs>243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Roboto Medium</vt:lpstr>
      <vt:lpstr>Arial</vt:lpstr>
      <vt:lpstr>Amatic SC</vt:lpstr>
      <vt:lpstr>Roboto Light</vt:lpstr>
      <vt:lpstr>Roboto</vt:lpstr>
      <vt:lpstr>Inconsolata</vt:lpstr>
      <vt:lpstr>Roboto Thin</vt:lpstr>
      <vt:lpstr>Georgia</vt:lpstr>
      <vt:lpstr>Simple Light</vt:lpstr>
      <vt:lpstr>Unbranded</vt:lpstr>
      <vt:lpstr>Lesson 7.1</vt:lpstr>
      <vt:lpstr>What is a project?</vt:lpstr>
      <vt:lpstr>Project: Any undertaking, carried out individually or collaboratively and possibly involving research or design, that is carefully planned (usually by a project team) to achieve a particular aim.</vt:lpstr>
      <vt:lpstr>How do we carefully plan a project?</vt:lpstr>
      <vt:lpstr>Project Management</vt:lpstr>
      <vt:lpstr>What is the definition of agile?</vt:lpstr>
      <vt:lpstr>agile [ aj-uhl, -ahyl ]</vt:lpstr>
      <vt:lpstr>What is agile software development?</vt:lpstr>
      <vt:lpstr>Agile Software Development </vt:lpstr>
      <vt:lpstr>Agile Software Development  </vt:lpstr>
      <vt:lpstr>What is iterative development?</vt:lpstr>
      <vt:lpstr>Iterative and Incremental Development</vt:lpstr>
      <vt:lpstr>What is an MVP?</vt:lpstr>
      <vt:lpstr>Minimum Viable Product</vt:lpstr>
      <vt:lpstr>How do we determine our MVP?</vt:lpstr>
      <vt:lpstr>Determining a Minimum Viable Product</vt:lpstr>
      <vt:lpstr>What is a user story?</vt:lpstr>
      <vt:lpstr>User stories</vt:lpstr>
      <vt:lpstr>User stories</vt:lpstr>
      <vt:lpstr>User stories</vt:lpstr>
      <vt:lpstr>What is acceptance criteria?</vt:lpstr>
      <vt:lpstr>User stories</vt:lpstr>
      <vt:lpstr>User stories</vt:lpstr>
      <vt:lpstr>What is an Issue?</vt:lpstr>
      <vt:lpstr>Issues</vt:lpstr>
      <vt:lpstr>Issues</vt:lpstr>
      <vt:lpstr>Student Activity:  1-user-stories  User stories help provide context for a development team and their efforts moving forward</vt:lpstr>
      <vt:lpstr>What is kanban?</vt:lpstr>
      <vt:lpstr>Kanban</vt:lpstr>
      <vt:lpstr>Kanban</vt:lpstr>
      <vt:lpstr>Student Activity:  2-github-projects  Kanban boards help developers visualize work and keep track of the status of issues.</vt:lpstr>
      <vt:lpstr>What is daily scrum?</vt:lpstr>
      <vt:lpstr>Stand-Up Meetings</vt:lpstr>
      <vt:lpstr>Project Timeline</vt:lpstr>
      <vt:lpstr>Get Professional</vt:lpstr>
      <vt:lpstr>Project Requirements</vt:lpstr>
      <vt:lpstr>Presentation Requirements</vt:lpstr>
      <vt:lpstr>Project Metrics</vt:lpstr>
      <vt:lpstr>API Suggestions</vt:lpstr>
      <vt:lpstr>Today’s Project Checklist</vt:lpstr>
      <vt:lpstr>Questions?</vt:lpstr>
      <vt:lpstr>Project 1 Groups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7.1</dc:title>
  <cp:lastModifiedBy>Spencer Shadley</cp:lastModifiedBy>
  <cp:revision>11</cp:revision>
  <dcterms:modified xsi:type="dcterms:W3CDTF">2019-12-30T03:21:25Z</dcterms:modified>
</cp:coreProperties>
</file>